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2" r:id="rId2"/>
    <p:sldId id="276" r:id="rId3"/>
    <p:sldId id="277" r:id="rId4"/>
    <p:sldId id="279" r:id="rId5"/>
    <p:sldId id="286" r:id="rId6"/>
    <p:sldId id="278" r:id="rId7"/>
    <p:sldId id="280" r:id="rId8"/>
    <p:sldId id="281" r:id="rId9"/>
    <p:sldId id="287" r:id="rId10"/>
    <p:sldId id="282" r:id="rId11"/>
    <p:sldId id="283" r:id="rId12"/>
    <p:sldId id="285" r:id="rId13"/>
    <p:sldId id="284" r:id="rId14"/>
    <p:sldId id="27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CE8D3-32E9-4AD2-AC5B-85C54E262646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3B575-88F6-4206-9176-1B94E31B9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733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1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40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7592F-AB81-428F-B8EC-644518E91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C88DE3-AAFB-463C-BEE6-6D647EE8B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356802-9128-4F79-A079-6DBFB4090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ED3AAE-9F94-4093-B234-BE72D1D4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5FD5B-42D3-4D1F-86E7-D7ABF464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2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BCEB5-8D01-41AC-9D19-24BADBAA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792D92-2600-4342-8694-1177D5661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3B576-D3B3-49AF-8645-6738EB55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2C9B2-8011-4B69-844B-AFA9E8A1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B5209-2D24-433D-8684-533A671D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0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73ACFF-E851-4FA9-BC61-D3C590B2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79BD74-B649-45E7-BD3E-FA8B2CE26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76528C-1A3D-4DC1-81B3-4122177B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E0B045-CC59-4FA1-9993-235F6A70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4A80A0-0797-4C34-ACB0-7CB80F45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600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>
            <a:spLocks/>
          </p:cNvSpPr>
          <p:nvPr/>
        </p:nvSpPr>
        <p:spPr bwMode="auto">
          <a:xfrm>
            <a:off x="1" y="0"/>
            <a:ext cx="5086350" cy="6858000"/>
          </a:xfrm>
          <a:prstGeom prst="parallelogram">
            <a:avLst>
              <a:gd name="adj" fmla="val 1818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1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0" y="31750"/>
            <a:ext cx="5845175" cy="6826250"/>
          </a:xfrm>
          <a:custGeom>
            <a:avLst/>
            <a:gdLst>
              <a:gd name="T0" fmla="*/ 2709 w 3682"/>
              <a:gd name="T1" fmla="*/ 4300 h 4300"/>
              <a:gd name="T2" fmla="*/ 0 w 3682"/>
              <a:gd name="T3" fmla="*/ 4300 h 4300"/>
              <a:gd name="T4" fmla="*/ 0 w 3682"/>
              <a:gd name="T5" fmla="*/ 0 h 4300"/>
              <a:gd name="T6" fmla="*/ 3682 w 3682"/>
              <a:gd name="T7" fmla="*/ 0 h 4300"/>
              <a:gd name="T8" fmla="*/ 2709 w 3682"/>
              <a:gd name="T9" fmla="*/ 4300 h 4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2" h="4300">
                <a:moveTo>
                  <a:pt x="2709" y="4300"/>
                </a:moveTo>
                <a:lnTo>
                  <a:pt x="0" y="4300"/>
                </a:lnTo>
                <a:lnTo>
                  <a:pt x="0" y="0"/>
                </a:lnTo>
                <a:lnTo>
                  <a:pt x="3682" y="0"/>
                </a:lnTo>
                <a:lnTo>
                  <a:pt x="2709" y="430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117475" y="0"/>
            <a:ext cx="5426075" cy="6826250"/>
          </a:xfrm>
          <a:custGeom>
            <a:avLst/>
            <a:gdLst>
              <a:gd name="T0" fmla="*/ 2447 w 3418"/>
              <a:gd name="T1" fmla="*/ 4300 h 4300"/>
              <a:gd name="T2" fmla="*/ 0 w 3418"/>
              <a:gd name="T3" fmla="*/ 4300 h 4300"/>
              <a:gd name="T4" fmla="*/ 0 w 3418"/>
              <a:gd name="T5" fmla="*/ 0 h 4300"/>
              <a:gd name="T6" fmla="*/ 3418 w 3418"/>
              <a:gd name="T7" fmla="*/ 0 h 4300"/>
              <a:gd name="T8" fmla="*/ 2447 w 3418"/>
              <a:gd name="T9" fmla="*/ 4300 h 4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8" h="4300">
                <a:moveTo>
                  <a:pt x="2447" y="4300"/>
                </a:moveTo>
                <a:lnTo>
                  <a:pt x="0" y="4300"/>
                </a:lnTo>
                <a:lnTo>
                  <a:pt x="0" y="0"/>
                </a:lnTo>
                <a:lnTo>
                  <a:pt x="3418" y="0"/>
                </a:lnTo>
                <a:lnTo>
                  <a:pt x="2447" y="430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192585" y="2574648"/>
            <a:ext cx="5304089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aseline="0">
                <a:solidFill>
                  <a:sysClr val="windowText" lastClr="00000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dirty="0"/>
              <a:t>单击添加学院名称 </a:t>
            </a:r>
            <a:r>
              <a:rPr lang="en-US" altLang="zh-CN" dirty="0"/>
              <a:t>/ </a:t>
            </a:r>
            <a:r>
              <a:rPr lang="zh-CN" altLang="en-US" dirty="0"/>
              <a:t>专业名称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2585" y="1446245"/>
            <a:ext cx="5304089" cy="1128403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ysClr val="windowText" lastClr="000000"/>
                </a:solidFill>
              </a:defRPr>
            </a:lvl1pPr>
          </a:lstStyle>
          <a:p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" y="0"/>
            <a:ext cx="5471859" cy="6858001"/>
            <a:chOff x="1" y="0"/>
            <a:chExt cx="5471859" cy="6858001"/>
          </a:xfrm>
        </p:grpSpPr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61926" y="0"/>
              <a:ext cx="5309934" cy="6858000"/>
            </a:xfrm>
            <a:prstGeom prst="parallelogram">
              <a:avLst>
                <a:gd name="adj" fmla="val 31121"/>
              </a:avLst>
            </a:prstGeom>
            <a:solidFill>
              <a:schemeClr val="accent1">
                <a:lumMod val="75000"/>
                <a:alpha val="1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1" y="1"/>
              <a:ext cx="5010508" cy="6858000"/>
            </a:xfrm>
            <a:custGeom>
              <a:avLst/>
              <a:gdLst>
                <a:gd name="T0" fmla="*/ 2447 w 3418"/>
                <a:gd name="T1" fmla="*/ 4300 h 4300"/>
                <a:gd name="T2" fmla="*/ 0 w 3418"/>
                <a:gd name="T3" fmla="*/ 4300 h 4300"/>
                <a:gd name="T4" fmla="*/ 0 w 3418"/>
                <a:gd name="T5" fmla="*/ 0 h 4300"/>
                <a:gd name="T6" fmla="*/ 3418 w 3418"/>
                <a:gd name="T7" fmla="*/ 0 h 4300"/>
                <a:gd name="T8" fmla="*/ 2447 w 3418"/>
                <a:gd name="T9" fmla="*/ 4300 h 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8" h="4300">
                  <a:moveTo>
                    <a:pt x="2447" y="4300"/>
                  </a:moveTo>
                  <a:lnTo>
                    <a:pt x="0" y="4300"/>
                  </a:lnTo>
                  <a:lnTo>
                    <a:pt x="0" y="0"/>
                  </a:lnTo>
                  <a:lnTo>
                    <a:pt x="3418" y="0"/>
                  </a:lnTo>
                  <a:lnTo>
                    <a:pt x="2447" y="43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590299" y="1176746"/>
            <a:ext cx="5021431" cy="4536258"/>
            <a:chOff x="423090" y="994900"/>
            <a:chExt cx="5333987" cy="4818615"/>
          </a:xfrm>
        </p:grpSpPr>
        <p:pic>
          <p:nvPicPr>
            <p:cNvPr id="327" name="图片 32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9401" y="994900"/>
              <a:ext cx="4634944" cy="4628714"/>
            </a:xfrm>
            <a:prstGeom prst="rect">
              <a:avLst/>
            </a:prstGeom>
          </p:spPr>
        </p:pic>
        <p:pic>
          <p:nvPicPr>
            <p:cNvPr id="328" name="图片 3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090" y="2857547"/>
              <a:ext cx="5333987" cy="2955968"/>
            </a:xfrm>
            <a:prstGeom prst="rect">
              <a:avLst/>
            </a:prstGeom>
          </p:spPr>
        </p:pic>
      </p:grp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192838" y="4176346"/>
            <a:ext cx="5303837" cy="271829"/>
          </a:xfrm>
        </p:spPr>
        <p:txBody>
          <a:bodyPr anchor="ctr">
            <a:normAutofit/>
          </a:bodyPr>
          <a:lstStyle>
            <a:lvl1pPr marL="0" indent="0" algn="r">
              <a:buNone/>
              <a:defRPr sz="1050" b="0"/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/>
              <a:t>答辩人</a:t>
            </a:r>
          </a:p>
        </p:txBody>
      </p:sp>
      <p:sp>
        <p:nvSpPr>
          <p:cNvPr id="22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92838" y="4448176"/>
            <a:ext cx="5303837" cy="271830"/>
          </a:xfrm>
        </p:spPr>
        <p:txBody>
          <a:bodyPr anchor="ctr">
            <a:normAutofit/>
          </a:bodyPr>
          <a:lstStyle>
            <a:lvl1pPr marL="0" indent="0" algn="r">
              <a:buNone/>
              <a:defRPr sz="1050" b="0"/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/>
              <a:t>指导老师</a:t>
            </a:r>
          </a:p>
        </p:txBody>
      </p:sp>
    </p:spTree>
    <p:extLst>
      <p:ext uri="{BB962C8B-B14F-4D97-AF65-F5344CB8AC3E}">
        <p14:creationId xmlns:p14="http://schemas.microsoft.com/office/powerpoint/2010/main" val="1785027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rot="5400000">
            <a:off x="3995736" y="-3995735"/>
            <a:ext cx="4200526" cy="12192000"/>
            <a:chOff x="1" y="0"/>
            <a:chExt cx="5471859" cy="6858001"/>
          </a:xfrm>
        </p:grpSpPr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61926" y="0"/>
              <a:ext cx="5309934" cy="6858000"/>
            </a:xfrm>
            <a:prstGeom prst="parallelogram">
              <a:avLst>
                <a:gd name="adj" fmla="val 31121"/>
              </a:avLst>
            </a:prstGeom>
            <a:solidFill>
              <a:schemeClr val="accent1">
                <a:lumMod val="75000"/>
                <a:alpha val="1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" y="1"/>
              <a:ext cx="5010508" cy="6858000"/>
            </a:xfrm>
            <a:custGeom>
              <a:avLst/>
              <a:gdLst>
                <a:gd name="T0" fmla="*/ 2447 w 3418"/>
                <a:gd name="T1" fmla="*/ 4300 h 4300"/>
                <a:gd name="T2" fmla="*/ 0 w 3418"/>
                <a:gd name="T3" fmla="*/ 4300 h 4300"/>
                <a:gd name="T4" fmla="*/ 0 w 3418"/>
                <a:gd name="T5" fmla="*/ 0 h 4300"/>
                <a:gd name="T6" fmla="*/ 3418 w 3418"/>
                <a:gd name="T7" fmla="*/ 0 h 4300"/>
                <a:gd name="T8" fmla="*/ 2447 w 3418"/>
                <a:gd name="T9" fmla="*/ 4300 h 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8" h="4300">
                  <a:moveTo>
                    <a:pt x="2447" y="4300"/>
                  </a:moveTo>
                  <a:lnTo>
                    <a:pt x="0" y="4300"/>
                  </a:lnTo>
                  <a:lnTo>
                    <a:pt x="0" y="0"/>
                  </a:lnTo>
                  <a:lnTo>
                    <a:pt x="3418" y="0"/>
                  </a:lnTo>
                  <a:lnTo>
                    <a:pt x="2447" y="43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3970671"/>
            <a:ext cx="10850564" cy="94573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致谢 感恩</a:t>
            </a:r>
            <a:endParaRPr lang="zh-CN" altLang="en-US" dirty="0"/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5215495"/>
            <a:ext cx="1085056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署名</a:t>
            </a:r>
            <a:endParaRPr lang="en-US" altLang="zh-CN" dirty="0"/>
          </a:p>
        </p:txBody>
      </p:sp>
      <p:grpSp>
        <p:nvGrpSpPr>
          <p:cNvPr id="193" name="组合 192"/>
          <p:cNvGrpSpPr/>
          <p:nvPr/>
        </p:nvGrpSpPr>
        <p:grpSpPr>
          <a:xfrm>
            <a:off x="4474285" y="1016000"/>
            <a:ext cx="3204984" cy="2895317"/>
            <a:chOff x="423090" y="994900"/>
            <a:chExt cx="5333987" cy="4818615"/>
          </a:xfrm>
        </p:grpSpPr>
        <p:pic>
          <p:nvPicPr>
            <p:cNvPr id="194" name="图片 1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400" y="994900"/>
              <a:ext cx="4634944" cy="4628714"/>
            </a:xfrm>
            <a:prstGeom prst="rect">
              <a:avLst/>
            </a:prstGeom>
          </p:spPr>
        </p:pic>
        <p:pic>
          <p:nvPicPr>
            <p:cNvPr id="195" name="图片 19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090" y="2857547"/>
              <a:ext cx="5333987" cy="2955968"/>
            </a:xfrm>
            <a:prstGeom prst="rect">
              <a:avLst/>
            </a:prstGeom>
          </p:spPr>
        </p:pic>
      </p:grpSp>
      <p:sp>
        <p:nvSpPr>
          <p:cNvPr id="13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5531129"/>
            <a:ext cx="1085056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fld id="{6F2F4490-F068-4919-AEB0-E87C65EBDA2A}" type="datetime2">
              <a:rPr lang="zh-CN" altLang="en-US" smtClean="0"/>
              <a:t>2017年4月28日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4268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3962E-ED76-47F0-B9BC-2DF0390D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C5F24-22BC-4F0C-B692-B3CFA5FCE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1EBC15-2751-47C3-8700-2DF4D1EB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D09577-A904-4F04-A6D6-209E6014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B196AF-7D25-49E6-81EC-D3198A4D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56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F9414-31DB-40F5-95B5-1A889645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1DD09F-F7CB-4550-A79E-68A82D3D4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455A8A-F2D3-40DE-9EB6-E6D10097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C68180-C26F-473E-A369-7672630A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717B7-D845-4FC6-A1D8-B76F764E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20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F400D-6403-4411-8155-CCDEA73F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45873-2D34-4674-ABC1-4187BCD92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9A9262-B9E9-409C-990A-9850D5B4D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C659F9-3F4F-47E3-AA63-9E5746B5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80B3D8-5CDC-4AAB-8D19-66157152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61294-34FE-48F9-A194-47B8C902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2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8832A-6C41-4972-98FD-A2A68E22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1A635B-DD6F-4F49-831F-B91876AC4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699BD6-76E9-4A28-A1BE-A36BFBCD2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65DB38-1788-4FE3-94FC-347B040FB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242410-A5EB-4F6C-B4A2-58AD9E6A4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36FC11-F257-4CA4-B086-7113C967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FD4FF9-2484-4CCF-9839-394A7BD5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D22BFC-0518-4DD0-A1EA-06AC5F4A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65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4CE6D-E025-44A0-A5AD-1CE10602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0D525E-3693-43A1-9DE6-F06D8908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9519F1-70C0-4D8A-9B6A-0DEE123EE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4C7089-78AA-40C1-B998-E65175A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68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F52E88-A65A-4AB8-A226-34EC17F6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8841CB-A368-4FFE-BC48-3353D1F7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087B1F-5E5B-443B-B4DA-27AA7148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2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D4E3F-E767-4F00-B5DD-6E7FDC63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F61CD6-2E7D-4E57-A90C-CC809CDC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6D089B-BD99-4EA7-A020-ADD75AA7B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F07D13-04B7-48F6-AC7C-51E7E7D7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00FDE-DF9B-4C25-AC53-2E4EDE2C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64E47C-45D6-4A86-91FF-B5E70223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17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B9575-2AC0-4D33-B62E-056E6E30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DA0DA6-57E7-4B83-9A4F-6CC97B36CE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EA51E7-0AEA-4B92-A5FB-4D5CAC388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A6F1B0-B7DD-4100-959F-8FA6DC91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06BE6B-1B6F-4BB7-8724-2F8A2BB9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8DC871-799A-41A4-8252-2ABDBE9C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0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436041F-3CF4-476F-995D-C69E1BBA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E0FD03-03DB-42DC-83F1-591514B37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A7ECD0-AEA6-46DA-86BF-8153F3B37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7E5A0-B4EC-4ACE-8F1B-F9F06150057F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3E4716-1452-4BFD-9AF0-C78563B44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938018-4D16-4243-A1B3-66BA9BA97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9CC09-2F5B-4B1A-A6A0-200259DBA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93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jpe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11" Type="http://schemas.openxmlformats.org/officeDocument/2006/relationships/image" Target="../media/image32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1.jpeg"/><Relationship Id="rId4" Type="http://schemas.openxmlformats.org/officeDocument/2006/relationships/image" Target="../media/image27.jpeg"/><Relationship Id="rId9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phyphox.org/editor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ctrTitle"/>
          </p:nvPr>
        </p:nvSpPr>
        <p:spPr>
          <a:xfrm>
            <a:off x="6247410" y="1967445"/>
            <a:ext cx="5856540" cy="112840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使用简介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852690" y="3600238"/>
            <a:ext cx="2645980" cy="1767820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赵伟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2020.03.21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58590" y="1176454"/>
            <a:ext cx="5875535" cy="4907031"/>
            <a:chOff x="401440" y="1131819"/>
            <a:chExt cx="5010095" cy="4125233"/>
          </a:xfrm>
        </p:grpSpPr>
        <p:pic>
          <p:nvPicPr>
            <p:cNvPr id="8" name="Picture 4" descr="http://lswhw.ustc.edu.cn/public/inc/editer/attached/image/20130918/20130918181537_1530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177" y="3134626"/>
              <a:ext cx="2722358" cy="212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http://lswhw.ustc.edu.cn/public/inc/editer/attached/image/20130911/20130911143951_1344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840" y="1140666"/>
              <a:ext cx="2705033" cy="202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http://lswhw.ustc.edu.cn/public/inc/editer/attached/image/20130911/20130911144109_2945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40" y="1131819"/>
              <a:ext cx="2282254" cy="3044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樱花道上青春飞扬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40" y="4163334"/>
              <a:ext cx="2282254" cy="1093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015" y="24957"/>
            <a:ext cx="3520935" cy="64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6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12F57E-EA33-4034-B48D-AC0678A6D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60" y="938511"/>
            <a:ext cx="2430000" cy="43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A13EE7-FA31-4B90-982A-0ABF440F3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705" y="938511"/>
            <a:ext cx="1918421" cy="432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4499A82-CDF5-436A-947C-142C032A2E18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F3F7E6-D74E-41C0-8B84-627A0E586123}"/>
              </a:ext>
            </a:extLst>
          </p:cNvPr>
          <p:cNvSpPr txBox="1"/>
          <p:nvPr/>
        </p:nvSpPr>
        <p:spPr>
          <a:xfrm>
            <a:off x="1043031" y="11151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测量例子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D76F85-9E48-4B56-981A-115E688F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30" y="938511"/>
            <a:ext cx="5479067" cy="5441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61D20C-F638-4B72-90CD-EF7D0D348221}"/>
              </a:ext>
            </a:extLst>
          </p:cNvPr>
          <p:cNvSpPr/>
          <p:nvPr/>
        </p:nvSpPr>
        <p:spPr>
          <a:xfrm>
            <a:off x="2528596" y="2052735"/>
            <a:ext cx="1436914" cy="27711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119A2F-B757-4706-8844-353FF147E56D}"/>
              </a:ext>
            </a:extLst>
          </p:cNvPr>
          <p:cNvSpPr txBox="1"/>
          <p:nvPr/>
        </p:nvSpPr>
        <p:spPr>
          <a:xfrm>
            <a:off x="2395850" y="52585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间隔下蹲站立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8F3F21-C68A-41E9-B345-57AE435B1D19}"/>
              </a:ext>
            </a:extLst>
          </p:cNvPr>
          <p:cNvSpPr/>
          <p:nvPr/>
        </p:nvSpPr>
        <p:spPr>
          <a:xfrm>
            <a:off x="4114900" y="1906556"/>
            <a:ext cx="839655" cy="3001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1F0A6A-69F6-4FA8-B0E5-7629F7391E4A}"/>
              </a:ext>
            </a:extLst>
          </p:cNvPr>
          <p:cNvSpPr txBox="1"/>
          <p:nvPr/>
        </p:nvSpPr>
        <p:spPr>
          <a:xfrm>
            <a:off x="4002831" y="5274530"/>
            <a:ext cx="124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原地小跳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2D8282-E37E-42B3-8193-287688DECE87}"/>
              </a:ext>
            </a:extLst>
          </p:cNvPr>
          <p:cNvSpPr txBox="1"/>
          <p:nvPr/>
        </p:nvSpPr>
        <p:spPr>
          <a:xfrm>
            <a:off x="5047436" y="52585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水平伸缩手臂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32939C-E899-4186-BFB3-7363127954DF}"/>
              </a:ext>
            </a:extLst>
          </p:cNvPr>
          <p:cNvSpPr/>
          <p:nvPr/>
        </p:nvSpPr>
        <p:spPr>
          <a:xfrm>
            <a:off x="5028191" y="1906556"/>
            <a:ext cx="839655" cy="3001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852F7C-961C-4D3F-A5AD-5C7849177193}"/>
              </a:ext>
            </a:extLst>
          </p:cNvPr>
          <p:cNvSpPr txBox="1"/>
          <p:nvPr/>
        </p:nvSpPr>
        <p:spPr>
          <a:xfrm>
            <a:off x="7206765" y="570005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手机绑在摆线上测量重力加速度</a:t>
            </a:r>
          </a:p>
        </p:txBody>
      </p:sp>
    </p:spTree>
    <p:extLst>
      <p:ext uri="{BB962C8B-B14F-4D97-AF65-F5344CB8AC3E}">
        <p14:creationId xmlns:p14="http://schemas.microsoft.com/office/powerpoint/2010/main" val="365402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F0254C-6EBE-4760-9E2B-5556652BE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5" y="1023908"/>
            <a:ext cx="5948980" cy="51671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AD5C14-89A3-42BB-8CCD-8A43F5697730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A3C48E-E2C0-490E-A5AC-FEF87BE7FC73}"/>
              </a:ext>
            </a:extLst>
          </p:cNvPr>
          <p:cNvSpPr txBox="1"/>
          <p:nvPr/>
        </p:nvSpPr>
        <p:spPr>
          <a:xfrm>
            <a:off x="1043031" y="11151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测量例子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7516A5-0433-49EF-AA65-A25F85FE26AC}"/>
              </a:ext>
            </a:extLst>
          </p:cNvPr>
          <p:cNvSpPr txBox="1"/>
          <p:nvPr/>
        </p:nvSpPr>
        <p:spPr>
          <a:xfrm>
            <a:off x="803222" y="487321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9.8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030D49-0463-4A11-A9B3-917884AE544A}"/>
              </a:ext>
            </a:extLst>
          </p:cNvPr>
          <p:cNvSpPr/>
          <p:nvPr/>
        </p:nvSpPr>
        <p:spPr>
          <a:xfrm>
            <a:off x="6608782" y="2551837"/>
            <a:ext cx="52676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放手前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方向加速度约为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9.8mS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下落过程中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方向加速度为零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说明自由落体过程中手机处于完全失重状态。落到软垫上加速度突然增大后减小到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9.8mS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</a:p>
        </p:txBody>
      </p:sp>
    </p:spTree>
    <p:extLst>
      <p:ext uri="{BB962C8B-B14F-4D97-AF65-F5344CB8AC3E}">
        <p14:creationId xmlns:p14="http://schemas.microsoft.com/office/powerpoint/2010/main" val="220945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钟表&#10;&#10;描述已自动生成">
            <a:extLst>
              <a:ext uri="{FF2B5EF4-FFF2-40B4-BE49-F238E27FC236}">
                <a16:creationId xmlns:a16="http://schemas.microsoft.com/office/drawing/2014/main" id="{6488C9DD-F48B-4313-99DB-8CAD1A503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7" y="1590905"/>
            <a:ext cx="2651195" cy="3676189"/>
          </a:xfrm>
          <a:prstGeom prst="rect">
            <a:avLst/>
          </a:prstGeom>
        </p:spPr>
      </p:pic>
      <p:pic>
        <p:nvPicPr>
          <p:cNvPr id="3" name="图片 2" descr="图片包含 游戏机, 文字, 钟表, 仪表&#10;&#10;描述已自动生成">
            <a:extLst>
              <a:ext uri="{FF2B5EF4-FFF2-40B4-BE49-F238E27FC236}">
                <a16:creationId xmlns:a16="http://schemas.microsoft.com/office/drawing/2014/main" id="{B26B5458-3BE4-4CC8-9084-D4F4E4464A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13" y="1590905"/>
            <a:ext cx="2791606" cy="367618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D2294E-F63F-41FD-A049-063D21B711BC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4A2E18-1B07-4455-9705-A85123008951}"/>
              </a:ext>
            </a:extLst>
          </p:cNvPr>
          <p:cNvSpPr txBox="1"/>
          <p:nvPr/>
        </p:nvSpPr>
        <p:spPr>
          <a:xfrm>
            <a:off x="1043031" y="11151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测量例子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E7363B-85D0-41D2-BB9A-0104013BB748}"/>
              </a:ext>
            </a:extLst>
          </p:cNvPr>
          <p:cNvSpPr txBox="1"/>
          <p:nvPr/>
        </p:nvSpPr>
        <p:spPr>
          <a:xfrm>
            <a:off x="0" y="1050227"/>
            <a:ext cx="615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靠近和远离时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1kHz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信号多普勒现象测量结果</a:t>
            </a:r>
          </a:p>
        </p:txBody>
      </p:sp>
      <p:graphicFrame>
        <p:nvGraphicFramePr>
          <p:cNvPr id="7" name="内容占位符 3077">
            <a:extLst>
              <a:ext uri="{FF2B5EF4-FFF2-40B4-BE49-F238E27FC236}">
                <a16:creationId xmlns:a16="http://schemas.microsoft.com/office/drawing/2014/main" id="{806FF61E-6661-4553-ADCA-5485DA88D0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571611"/>
              </p:ext>
            </p:extLst>
          </p:nvPr>
        </p:nvGraphicFramePr>
        <p:xfrm>
          <a:off x="9041223" y="1162823"/>
          <a:ext cx="2651194" cy="270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5" imgW="3924300" imgH="2997200" progId="Origin95.Graph">
                  <p:embed/>
                </p:oleObj>
              </mc:Choice>
              <mc:Fallback>
                <p:oleObj r:id="rId5" imgW="3924300" imgH="2997200" progId="Origin95.Graph">
                  <p:embed/>
                  <p:pic>
                    <p:nvPicPr>
                      <p:cNvPr id="3075" name="内容占位符 3077">
                        <a:extLst>
                          <a:ext uri="{FF2B5EF4-FFF2-40B4-BE49-F238E27FC236}">
                            <a16:creationId xmlns:a16="http://schemas.microsoft.com/office/drawing/2014/main" id="{0CFB4908-5E3A-4210-9F59-B137E8B71C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412" t="9201" r="11412" b="5966"/>
                      <a:stretch>
                        <a:fillRect/>
                      </a:stretch>
                    </p:blipFill>
                    <p:spPr bwMode="auto">
                      <a:xfrm>
                        <a:off x="9041223" y="1162823"/>
                        <a:ext cx="2651194" cy="2704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微信图片_20200309231944">
            <a:extLst>
              <a:ext uri="{FF2B5EF4-FFF2-40B4-BE49-F238E27FC236}">
                <a16:creationId xmlns:a16="http://schemas.microsoft.com/office/drawing/2014/main" id="{CA4BCA6B-C033-4F65-9714-04E08D38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51" y="1221007"/>
            <a:ext cx="2651195" cy="265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3092">
            <a:extLst>
              <a:ext uri="{FF2B5EF4-FFF2-40B4-BE49-F238E27FC236}">
                <a16:creationId xmlns:a16="http://schemas.microsoft.com/office/drawing/2014/main" id="{B244F656-0617-4C7F-AEE7-E39E8D073675}"/>
              </a:ext>
            </a:extLst>
          </p:cNvPr>
          <p:cNvGrpSpPr>
            <a:grpSpLocks/>
          </p:cNvGrpSpPr>
          <p:nvPr/>
        </p:nvGrpSpPr>
        <p:grpSpPr bwMode="auto">
          <a:xfrm>
            <a:off x="5883460" y="4037784"/>
            <a:ext cx="6182308" cy="2123931"/>
            <a:chOff x="0" y="1706"/>
            <a:chExt cx="4241" cy="931"/>
          </a:xfrm>
        </p:grpSpPr>
        <p:pic>
          <p:nvPicPr>
            <p:cNvPr id="10" name="图片 3088" descr="d409611c344c5e9a4f82a398252f9b0">
              <a:extLst>
                <a:ext uri="{FF2B5EF4-FFF2-40B4-BE49-F238E27FC236}">
                  <a16:creationId xmlns:a16="http://schemas.microsoft.com/office/drawing/2014/main" id="{09D6BEB7-8EDB-4BA0-8A29-FA7BD2921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04" b="31567"/>
            <a:stretch>
              <a:fillRect/>
            </a:stretch>
          </p:blipFill>
          <p:spPr bwMode="auto">
            <a:xfrm>
              <a:off x="3198" y="1706"/>
              <a:ext cx="1043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3089" descr="a2f4598c7297ade9758a20b896214b8">
              <a:extLst>
                <a:ext uri="{FF2B5EF4-FFF2-40B4-BE49-F238E27FC236}">
                  <a16:creationId xmlns:a16="http://schemas.microsoft.com/office/drawing/2014/main" id="{1359E2E2-1313-4AA6-A152-2EBADD3D3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45" b="32860"/>
            <a:stretch>
              <a:fillRect/>
            </a:stretch>
          </p:blipFill>
          <p:spPr bwMode="auto">
            <a:xfrm>
              <a:off x="2109" y="1710"/>
              <a:ext cx="1089" cy="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3090" descr="21c6bb75ca6e6de7976af1ab9bdb0ab">
              <a:extLst>
                <a:ext uri="{FF2B5EF4-FFF2-40B4-BE49-F238E27FC236}">
                  <a16:creationId xmlns:a16="http://schemas.microsoft.com/office/drawing/2014/main" id="{58D2D583-CF21-4AA0-8C05-28A65E61D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38" b="31441"/>
            <a:stretch>
              <a:fillRect/>
            </a:stretch>
          </p:blipFill>
          <p:spPr bwMode="auto">
            <a:xfrm>
              <a:off x="0" y="1710"/>
              <a:ext cx="1043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3091" descr="33b823012c41c0cf9bfb6e1697def44">
              <a:extLst>
                <a:ext uri="{FF2B5EF4-FFF2-40B4-BE49-F238E27FC236}">
                  <a16:creationId xmlns:a16="http://schemas.microsoft.com/office/drawing/2014/main" id="{494782DC-AD0D-41DB-9E7E-A890881AA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45" b="32256"/>
            <a:stretch>
              <a:fillRect/>
            </a:stretch>
          </p:blipFill>
          <p:spPr bwMode="auto">
            <a:xfrm>
              <a:off x="1020" y="1710"/>
              <a:ext cx="1089" cy="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136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0DE798-642D-4C40-BEC7-832C0D056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96" y="1014076"/>
            <a:ext cx="9402234" cy="536952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4CD65-4CEC-4938-9AC4-A0F30543D014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7474DB-A4D3-450D-A195-D4F1C43DE5EC}"/>
              </a:ext>
            </a:extLst>
          </p:cNvPr>
          <p:cNvSpPr txBox="1"/>
          <p:nvPr/>
        </p:nvSpPr>
        <p:spPr>
          <a:xfrm>
            <a:off x="1043031" y="11151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05162E-43AE-4110-ACDE-9164B336965C}"/>
              </a:ext>
            </a:extLst>
          </p:cNvPr>
          <p:cNvSpPr txBox="1"/>
          <p:nvPr/>
        </p:nvSpPr>
        <p:spPr>
          <a:xfrm>
            <a:off x="799739" y="3022898"/>
            <a:ext cx="16209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建立模型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测量数据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对比讨论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66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19125" y="4199271"/>
            <a:ext cx="10850564" cy="945734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58266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1D443E-BC4E-47A3-84A7-6EED734498E1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D0B6F6-5010-452D-9E1B-423F84520842}"/>
              </a:ext>
            </a:extLst>
          </p:cNvPr>
          <p:cNvSpPr txBox="1"/>
          <p:nvPr/>
        </p:nvSpPr>
        <p:spPr>
          <a:xfrm>
            <a:off x="1191236" y="11151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2796D6-4481-4F7F-883F-8AF3C11015C6}"/>
              </a:ext>
            </a:extLst>
          </p:cNvPr>
          <p:cNvSpPr txBox="1"/>
          <p:nvPr/>
        </p:nvSpPr>
        <p:spPr>
          <a:xfrm>
            <a:off x="1507821" y="2105637"/>
            <a:ext cx="4588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1.Phyphox </a:t>
            </a:r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软件和网站简介</a:t>
            </a:r>
            <a:endParaRPr lang="en-US" altLang="zh-CN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使用例子</a:t>
            </a:r>
            <a:endParaRPr lang="en-US" altLang="zh-CN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2133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C4B6748-CB0F-42AD-A947-5AA157AFC22F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156623-FB9B-4FA9-8719-DAA0B5867B4C}"/>
              </a:ext>
            </a:extLst>
          </p:cNvPr>
          <p:cNvSpPr/>
          <p:nvPr/>
        </p:nvSpPr>
        <p:spPr>
          <a:xfrm>
            <a:off x="982890" y="111510"/>
            <a:ext cx="4988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软件和网站简介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302E11-08E1-4FA2-B3F6-A7B79D76EAF4}"/>
              </a:ext>
            </a:extLst>
          </p:cNvPr>
          <p:cNvSpPr/>
          <p:nvPr/>
        </p:nvSpPr>
        <p:spPr>
          <a:xfrm>
            <a:off x="1121528" y="926497"/>
            <a:ext cx="93120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现在的智能手机除了常用的麦克风、 扬声器、相机、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等定位系统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还自带 很多丰富的传感器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压力、光、 加速度、 湿度、 磁力、 距 离、 重力、 温度传感器等。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076355-8E9B-417F-A9FD-1AD91904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28" y="2241561"/>
            <a:ext cx="7069494" cy="36791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B6DFF39-F287-47EC-AAA6-C6A9B5C70CD0}"/>
              </a:ext>
            </a:extLst>
          </p:cNvPr>
          <p:cNvSpPr/>
          <p:nvPr/>
        </p:nvSpPr>
        <p:spPr>
          <a:xfrm>
            <a:off x="2589527" y="6161715"/>
            <a:ext cx="3506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https://phyphox.org/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EDB84A-8596-416F-9764-EB06F6E63987}"/>
              </a:ext>
            </a:extLst>
          </p:cNvPr>
          <p:cNvSpPr txBox="1"/>
          <p:nvPr/>
        </p:nvSpPr>
        <p:spPr>
          <a:xfrm>
            <a:off x="8817429" y="3429000"/>
            <a:ext cx="1616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德国亚琛工业大学第二物理研究所开发</a:t>
            </a:r>
          </a:p>
        </p:txBody>
      </p:sp>
    </p:spTree>
    <p:extLst>
      <p:ext uri="{BB962C8B-B14F-4D97-AF65-F5344CB8AC3E}">
        <p14:creationId xmlns:p14="http://schemas.microsoft.com/office/powerpoint/2010/main" val="161865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3934F5-369F-4D49-8C6A-ECBB1E2963EA}"/>
              </a:ext>
            </a:extLst>
          </p:cNvPr>
          <p:cNvSpPr/>
          <p:nvPr/>
        </p:nvSpPr>
        <p:spPr>
          <a:xfrm>
            <a:off x="656224" y="1019699"/>
            <a:ext cx="10033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是一个基于智能手机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他可以调用你手机中已有的各类传感器来采集数据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并将原始数据与和结果图表导出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供进一步的分析。主要功能有：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3ACB7D-DC18-4C23-B29F-AF90E9C2D29E}"/>
              </a:ext>
            </a:extLst>
          </p:cNvPr>
          <p:cNvSpPr/>
          <p:nvPr/>
        </p:nvSpPr>
        <p:spPr>
          <a:xfrm>
            <a:off x="744451" y="734946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E35AA6-E3E7-453B-AFA7-EF59B96A2150}"/>
              </a:ext>
            </a:extLst>
          </p:cNvPr>
          <p:cNvSpPr/>
          <p:nvPr/>
        </p:nvSpPr>
        <p:spPr>
          <a:xfrm>
            <a:off x="684310" y="150171"/>
            <a:ext cx="4988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软件和网站简介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C8B4FE-369C-47EC-8EC0-09770E74EF02}"/>
              </a:ext>
            </a:extLst>
          </p:cNvPr>
          <p:cNvSpPr txBox="1"/>
          <p:nvPr/>
        </p:nvSpPr>
        <p:spPr>
          <a:xfrm>
            <a:off x="589721" y="2929812"/>
            <a:ext cx="116022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调用手机中已有传感器测量数据并导出分析。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可用浏览器通过与手机在同一网络中的电脑控制手机采集实验数据。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网站的网页编辑器建立实验视图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http://phyphox.org/editor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选择传感器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定义分析步骤来设计自己的实验。</a:t>
            </a:r>
          </a:p>
        </p:txBody>
      </p:sp>
    </p:spTree>
    <p:extLst>
      <p:ext uri="{BB962C8B-B14F-4D97-AF65-F5344CB8AC3E}">
        <p14:creationId xmlns:p14="http://schemas.microsoft.com/office/powerpoint/2010/main" val="267620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6FE088-5473-4432-A8E6-4355F47E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40" y="869706"/>
            <a:ext cx="6289652" cy="59882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DA6678-9BEB-4C93-B0BE-2E6737B3711F}"/>
              </a:ext>
            </a:extLst>
          </p:cNvPr>
          <p:cNvSpPr/>
          <p:nvPr/>
        </p:nvSpPr>
        <p:spPr>
          <a:xfrm>
            <a:off x="744451" y="734946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157845-A19C-46E1-BAA0-D4595AA78004}"/>
              </a:ext>
            </a:extLst>
          </p:cNvPr>
          <p:cNvSpPr/>
          <p:nvPr/>
        </p:nvSpPr>
        <p:spPr>
          <a:xfrm>
            <a:off x="684310" y="150171"/>
            <a:ext cx="4988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软件和网站简介</a:t>
            </a:r>
          </a:p>
        </p:txBody>
      </p:sp>
    </p:spTree>
    <p:extLst>
      <p:ext uri="{BB962C8B-B14F-4D97-AF65-F5344CB8AC3E}">
        <p14:creationId xmlns:p14="http://schemas.microsoft.com/office/powerpoint/2010/main" val="118050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AFA2F0-752B-4B75-8B54-5844ACBFAECE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2DD0E8-E106-4C3F-A2B6-EF92EB614762}"/>
              </a:ext>
            </a:extLst>
          </p:cNvPr>
          <p:cNvSpPr/>
          <p:nvPr/>
        </p:nvSpPr>
        <p:spPr>
          <a:xfrm>
            <a:off x="982890" y="111510"/>
            <a:ext cx="4988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软件和网站简介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B971AF-0DB9-450E-89C8-E6F5A91D1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77" y="960372"/>
            <a:ext cx="2605266" cy="56375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A45FF0-F576-4908-B952-61A665E53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00" y="947818"/>
            <a:ext cx="2903846" cy="56500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668A93-3444-4A02-BBE2-F4E7031219A4}"/>
              </a:ext>
            </a:extLst>
          </p:cNvPr>
          <p:cNvSpPr txBox="1"/>
          <p:nvPr/>
        </p:nvSpPr>
        <p:spPr>
          <a:xfrm>
            <a:off x="385730" y="3093603"/>
            <a:ext cx="2040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苹果手机可到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 store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搜索安装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7D65DD-5C96-461E-992B-5D57DC1AB524}"/>
              </a:ext>
            </a:extLst>
          </p:cNvPr>
          <p:cNvSpPr txBox="1"/>
          <p:nvPr/>
        </p:nvSpPr>
        <p:spPr>
          <a:xfrm>
            <a:off x="5757711" y="309360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安卓手机可在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部分应用商店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中下载</a:t>
            </a:r>
          </a:p>
        </p:txBody>
      </p:sp>
    </p:spTree>
    <p:extLst>
      <p:ext uri="{BB962C8B-B14F-4D97-AF65-F5344CB8AC3E}">
        <p14:creationId xmlns:p14="http://schemas.microsoft.com/office/powerpoint/2010/main" val="111807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D69B53-BFC2-4A4C-A6E8-7BE85904E31F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85B915-7325-4C73-A316-72C300297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5" y="942393"/>
            <a:ext cx="2634610" cy="57010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49BCBB-433E-409E-8F2E-5276A8A3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611" y="942393"/>
            <a:ext cx="2642389" cy="57178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452372A-32A8-43E2-B202-BBC360DE312F}"/>
              </a:ext>
            </a:extLst>
          </p:cNvPr>
          <p:cNvSpPr/>
          <p:nvPr/>
        </p:nvSpPr>
        <p:spPr>
          <a:xfrm>
            <a:off x="982890" y="111510"/>
            <a:ext cx="3651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软件界面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93B7D9-8670-4804-A8E4-5C61FAFC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066" y="942393"/>
            <a:ext cx="5301440" cy="31444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00D736-9B3F-4F6F-8873-68FDF4016F3F}"/>
              </a:ext>
            </a:extLst>
          </p:cNvPr>
          <p:cNvSpPr txBox="1"/>
          <p:nvPr/>
        </p:nvSpPr>
        <p:spPr>
          <a:xfrm>
            <a:off x="6907788" y="4434274"/>
            <a:ext cx="4753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可导出数据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表格，和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B30DAC-4F8F-445D-852F-B62FC6055D3D}"/>
              </a:ext>
            </a:extLst>
          </p:cNvPr>
          <p:cNvSpPr txBox="1"/>
          <p:nvPr/>
        </p:nvSpPr>
        <p:spPr>
          <a:xfrm>
            <a:off x="6550703" y="5243404"/>
            <a:ext cx="5468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数据北纬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31.7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度，东经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117.3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左右验证在合肥市</a:t>
            </a:r>
          </a:p>
        </p:txBody>
      </p:sp>
    </p:spTree>
    <p:extLst>
      <p:ext uri="{BB962C8B-B14F-4D97-AF65-F5344CB8AC3E}">
        <p14:creationId xmlns:p14="http://schemas.microsoft.com/office/powerpoint/2010/main" val="78121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BD129F-C0D2-49A5-B55C-676437C4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89" y="914893"/>
            <a:ext cx="3010094" cy="26944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984E581-27FF-44D0-AC3D-5B485FFD4768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A8F3AF-710F-4C5F-872D-1EE3E5E4BC70}"/>
              </a:ext>
            </a:extLst>
          </p:cNvPr>
          <p:cNvSpPr/>
          <p:nvPr/>
        </p:nvSpPr>
        <p:spPr>
          <a:xfrm>
            <a:off x="982890" y="111510"/>
            <a:ext cx="3651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1C6A2-BF3A-4E75-B4BC-62D96C95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89" y="3712425"/>
            <a:ext cx="3886200" cy="2619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C04406-674E-4E3C-A6D7-FB9E4E927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950" y="959019"/>
            <a:ext cx="3010094" cy="30538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0B2274-DF96-4632-969D-564BD0BCD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950" y="4160100"/>
            <a:ext cx="3895725" cy="2171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1976FA-0403-493C-823F-2ABC044CE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0" y="959019"/>
            <a:ext cx="3376515" cy="30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52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BB1886-BDDF-4BBB-AA46-B6372436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824037"/>
            <a:ext cx="11839575" cy="32099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B88B91-12C2-4B82-B0A4-6C05B5E0E7AA}"/>
              </a:ext>
            </a:extLst>
          </p:cNvPr>
          <p:cNvSpPr/>
          <p:nvPr/>
        </p:nvSpPr>
        <p:spPr>
          <a:xfrm>
            <a:off x="1043031" y="696285"/>
            <a:ext cx="9857064" cy="115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A53202-5361-4B7C-9C41-D04D7408EE50}"/>
              </a:ext>
            </a:extLst>
          </p:cNvPr>
          <p:cNvSpPr/>
          <p:nvPr/>
        </p:nvSpPr>
        <p:spPr>
          <a:xfrm>
            <a:off x="982890" y="111510"/>
            <a:ext cx="3241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Phyphox</a:t>
            </a:r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</a:p>
        </p:txBody>
      </p:sp>
    </p:spTree>
    <p:extLst>
      <p:ext uri="{BB962C8B-B14F-4D97-AF65-F5344CB8AC3E}">
        <p14:creationId xmlns:p14="http://schemas.microsoft.com/office/powerpoint/2010/main" val="501998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337</Words>
  <Application>Microsoft Office PowerPoint</Application>
  <PresentationFormat>宽屏</PresentationFormat>
  <Paragraphs>50</Paragraphs>
  <Slides>14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Office 主题​​</vt:lpstr>
      <vt:lpstr>Origin95.Graph</vt:lpstr>
      <vt:lpstr>Phyphox使用简介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xiuhuivicky</dc:creator>
  <cp:lastModifiedBy>zhao wei</cp:lastModifiedBy>
  <cp:revision>42</cp:revision>
  <dcterms:created xsi:type="dcterms:W3CDTF">2019-10-26T12:42:44Z</dcterms:created>
  <dcterms:modified xsi:type="dcterms:W3CDTF">2020-03-21T11:29:52Z</dcterms:modified>
</cp:coreProperties>
</file>